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F4202-545D-40F4-8E18-70DEAAE06E68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DD3BC-95B4-4094-804F-3030153D9AA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21989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65EAD-80E3-490A-B910-DA0F4BD5C2BD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0FD62-42B9-4861-A1CE-E6DD0C54F4B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66263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47974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71424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8703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81753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2477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95834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2191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91054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76133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627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9105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61000" t="61000" r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CF7D8-A903-4B24-8510-D7A51677146C}" type="datetimeFigureOut">
              <a:rPr lang="de-AT" smtClean="0"/>
              <a:t>25.10.2015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76B56-F757-4600-9CD0-9CF766F3EC0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2646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 smtClean="0"/>
              <a:t>Graphic</a:t>
            </a:r>
            <a:r>
              <a:rPr lang="de-AT" dirty="0" smtClean="0"/>
              <a:t> </a:t>
            </a:r>
            <a:r>
              <a:rPr lang="de-AT" dirty="0" err="1" smtClean="0"/>
              <a:t>Novels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1780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003" y="512646"/>
            <a:ext cx="4077978" cy="59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0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Marjane</a:t>
            </a:r>
            <a:r>
              <a:rPr lang="de-AT" dirty="0" smtClean="0"/>
              <a:t> </a:t>
            </a:r>
            <a:r>
              <a:rPr lang="de-AT" dirty="0" err="1" smtClean="0"/>
              <a:t>Satrapi</a:t>
            </a:r>
            <a:r>
              <a:rPr lang="de-AT" dirty="0" smtClean="0"/>
              <a:t> </a:t>
            </a:r>
            <a:endParaRPr lang="de-AT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Autofiktion über Kindheit im Iran</a:t>
            </a:r>
          </a:p>
          <a:p>
            <a:r>
              <a:rPr lang="de-AT" dirty="0" smtClean="0"/>
              <a:t>10-24 Jahre; 1. Teil 10-14, 2. Teil 14-24</a:t>
            </a:r>
          </a:p>
          <a:p>
            <a:r>
              <a:rPr lang="de-AT" dirty="0" smtClean="0"/>
              <a:t>Wechselbeziehungen zur sozialen/ politischen Situation und ihren sozialen Kontakten</a:t>
            </a:r>
          </a:p>
          <a:p>
            <a:r>
              <a:rPr lang="de-AT" dirty="0" smtClean="0"/>
              <a:t>Beginn: Aufstand gegen das Schah- Regime im Iran 1979</a:t>
            </a:r>
          </a:p>
          <a:p>
            <a:r>
              <a:rPr lang="de-AT" dirty="0"/>
              <a:t>l</a:t>
            </a:r>
            <a:r>
              <a:rPr lang="de-AT" dirty="0" smtClean="0"/>
              <a:t>inks-liberale Eltern aus der Teheraner Mittelschicht</a:t>
            </a:r>
          </a:p>
          <a:p>
            <a:r>
              <a:rPr lang="de-AT" dirty="0" smtClean="0"/>
              <a:t>Auseinandersetzung mit radikal- islamischer </a:t>
            </a:r>
            <a:r>
              <a:rPr lang="de-AT" dirty="0"/>
              <a:t>E</a:t>
            </a:r>
            <a:r>
              <a:rPr lang="de-AT" dirty="0" smtClean="0"/>
              <a:t>ntwicklung und zunehmende Diskriminierung der Frauen</a:t>
            </a:r>
            <a:endParaRPr lang="de-AT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382" y="322688"/>
            <a:ext cx="938657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173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Themen</a:t>
            </a:r>
            <a:endParaRPr lang="de-AT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Auseinandersetzung mit radikal- islamischer Entwicklung und zunehmende Diskriminierung der Frauen</a:t>
            </a:r>
          </a:p>
          <a:p>
            <a:r>
              <a:rPr lang="de-AT" dirty="0" smtClean="0"/>
              <a:t>Erfahrung des Krieges: 1. Golfkrieg 1980-1988 zwischen Iran und Irak- Einschränkungen, Gefahr und Märtyrertum der iranischen Soldaten</a:t>
            </a:r>
          </a:p>
          <a:p>
            <a:r>
              <a:rPr lang="de-AT" dirty="0" smtClean="0"/>
              <a:t>Islamische Revolution: Märtyrertum, Entrechtung der Frauen, Spitzelwesen, Religionswächter, Entmachtung der Opposition, Überwachungsstaat</a:t>
            </a:r>
          </a:p>
          <a:p>
            <a:r>
              <a:rPr lang="de-AT" dirty="0" smtClean="0"/>
              <a:t>Identitätsproblematik von Migrant/ -innen</a:t>
            </a:r>
          </a:p>
          <a:p>
            <a:r>
              <a:rPr lang="de-AT" dirty="0" smtClean="0"/>
              <a:t>Kinder- und Jugendjahr </a:t>
            </a:r>
            <a:r>
              <a:rPr lang="de-AT" dirty="0" err="1" smtClean="0"/>
              <a:t>zB</a:t>
            </a:r>
            <a:r>
              <a:rPr lang="de-AT" dirty="0" smtClean="0"/>
              <a:t> die erste Zigarette</a:t>
            </a:r>
          </a:p>
          <a:p>
            <a:endParaRPr lang="de-AT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835" y="322688"/>
            <a:ext cx="938657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8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Film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dirty="0"/>
              <a:t>i</a:t>
            </a:r>
            <a:r>
              <a:rPr lang="de-AT" dirty="0" smtClean="0"/>
              <a:t>m Film: eine in Farbe gehaltene Rahmenhandlung, in der sich </a:t>
            </a:r>
            <a:r>
              <a:rPr lang="de-AT" dirty="0" err="1" smtClean="0"/>
              <a:t>Marjane</a:t>
            </a:r>
            <a:r>
              <a:rPr lang="de-AT" dirty="0" smtClean="0"/>
              <a:t> </a:t>
            </a:r>
            <a:r>
              <a:rPr lang="de-AT" dirty="0" err="1" smtClean="0"/>
              <a:t>Satrapi</a:t>
            </a:r>
            <a:r>
              <a:rPr lang="de-AT" dirty="0" smtClean="0"/>
              <a:t> als Erwachsene am Pariser Flughafen befindet und aus Erinnerungen in Rückblenden in einer Off-Stimme erzählt </a:t>
            </a:r>
          </a:p>
          <a:p>
            <a:r>
              <a:rPr lang="de-AT" dirty="0" smtClean="0"/>
              <a:t>Rückgriff auf allgemein bekannte historische Ereignisse und auf Erzählungen von Verwandten</a:t>
            </a:r>
          </a:p>
          <a:p>
            <a:r>
              <a:rPr lang="de-AT" dirty="0" smtClean="0"/>
              <a:t>eine elliptische und kurzweilige visuelle Reise durch die eigene Geschichte und die Geschichte des Iran</a:t>
            </a:r>
          </a:p>
          <a:p>
            <a:r>
              <a:rPr lang="de-AT" dirty="0" smtClean="0"/>
              <a:t>Weitgehend detailgenaue Adaption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436" y="325066"/>
            <a:ext cx="938865" cy="136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3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272" y="1332197"/>
            <a:ext cx="4587574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7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Definition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Hybridtext: Verschränkung von Bild und Text -&gt; komplexe Geschichten</a:t>
            </a:r>
          </a:p>
          <a:p>
            <a:r>
              <a:rPr lang="de-AT" dirty="0" smtClean="0"/>
              <a:t>Verbindung von Bildgeschichte und Roman</a:t>
            </a:r>
          </a:p>
          <a:p>
            <a:r>
              <a:rPr lang="de-AT" dirty="0" smtClean="0"/>
              <a:t>Mehr als ein Comic -&gt; verschiedene Zeichenstile, auch künstlerisch</a:t>
            </a:r>
          </a:p>
          <a:p>
            <a:r>
              <a:rPr lang="de-AT" dirty="0" smtClean="0"/>
              <a:t>gesellschaftliche, historische oder psychologische Themen</a:t>
            </a:r>
          </a:p>
          <a:p>
            <a:r>
              <a:rPr lang="de-AT" dirty="0" smtClean="0"/>
              <a:t>Grafische Literatur mit Elementen des Comics und des Romans</a:t>
            </a:r>
          </a:p>
          <a:p>
            <a:r>
              <a:rPr lang="de-AT" dirty="0" smtClean="0"/>
              <a:t>Bilder sind Teil der Narration</a:t>
            </a:r>
          </a:p>
          <a:p>
            <a:r>
              <a:rPr lang="de-AT" dirty="0" smtClean="0"/>
              <a:t>Abgrenzung zu Comic: episch, komplex und</a:t>
            </a:r>
          </a:p>
          <a:p>
            <a:pPr marL="0" indent="0">
              <a:buNone/>
            </a:pPr>
            <a:r>
              <a:rPr lang="de-AT" dirty="0"/>
              <a:t>t</a:t>
            </a:r>
            <a:r>
              <a:rPr lang="de-AT" dirty="0" smtClean="0"/>
              <a:t>iefgründig, statt Aktion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5555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Verbindung zum Film: zeitliche Abfolge weicht einer räumlichen Anordnung</a:t>
            </a:r>
          </a:p>
          <a:p>
            <a:r>
              <a:rPr lang="de-AT" dirty="0" smtClean="0"/>
              <a:t>Schnitte im Film entsprechen dem </a:t>
            </a:r>
            <a:r>
              <a:rPr lang="de-AT" dirty="0" err="1" smtClean="0"/>
              <a:t>Gutter</a:t>
            </a:r>
            <a:r>
              <a:rPr lang="de-AT" dirty="0" smtClean="0"/>
              <a:t> (weiße Zwischenräume) zwischen den Panels (Einzelbilder)</a:t>
            </a:r>
          </a:p>
          <a:p>
            <a:r>
              <a:rPr lang="de-AT" dirty="0" smtClean="0"/>
              <a:t>Einzelbild wichtig</a:t>
            </a:r>
          </a:p>
          <a:p>
            <a:r>
              <a:rPr lang="de-AT" dirty="0" smtClean="0"/>
              <a:t>Lesende werden bei den Übergängen </a:t>
            </a:r>
          </a:p>
          <a:p>
            <a:pPr marL="0" indent="0">
              <a:buNone/>
            </a:pPr>
            <a:r>
              <a:rPr lang="de-AT" dirty="0" smtClean="0"/>
              <a:t>zu Ko- Autoren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5424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Geschichte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Beginn des sequenziellen Erzählens:</a:t>
            </a:r>
          </a:p>
          <a:p>
            <a:pPr marL="0" indent="0">
              <a:buNone/>
            </a:pPr>
            <a:r>
              <a:rPr lang="de-AT" dirty="0" smtClean="0"/>
              <a:t>„The Yellow Kid“ Richard Felton </a:t>
            </a:r>
            <a:r>
              <a:rPr lang="de-AT" dirty="0" err="1" smtClean="0"/>
              <a:t>Outcault</a:t>
            </a:r>
            <a:r>
              <a:rPr lang="de-AT" dirty="0" smtClean="0"/>
              <a:t> 1894</a:t>
            </a:r>
          </a:p>
          <a:p>
            <a:pPr marL="0" indent="0">
              <a:buNone/>
            </a:pPr>
            <a:r>
              <a:rPr lang="de-AT" dirty="0" smtClean="0"/>
              <a:t>(Comic)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1276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09090" y="1825625"/>
            <a:ext cx="2839820" cy="435133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 smtClean="0"/>
              <a:t>Will Eisner</a:t>
            </a:r>
          </a:p>
          <a:p>
            <a:pPr marL="0" indent="0">
              <a:buNone/>
            </a:pPr>
            <a:r>
              <a:rPr lang="de-AT" dirty="0" smtClean="0"/>
              <a:t>„A </a:t>
            </a:r>
            <a:r>
              <a:rPr lang="de-AT" dirty="0" err="1" smtClean="0"/>
              <a:t>Contract</a:t>
            </a:r>
            <a:r>
              <a:rPr lang="de-AT" dirty="0" smtClean="0"/>
              <a:t> </a:t>
            </a:r>
            <a:r>
              <a:rPr lang="de-AT" dirty="0" err="1" smtClean="0"/>
              <a:t>with</a:t>
            </a:r>
            <a:r>
              <a:rPr lang="de-AT" dirty="0" smtClean="0"/>
              <a:t> </a:t>
            </a:r>
            <a:r>
              <a:rPr lang="de-AT" dirty="0" err="1" smtClean="0"/>
              <a:t>God</a:t>
            </a:r>
            <a:r>
              <a:rPr lang="de-AT" dirty="0" smtClean="0"/>
              <a:t>“ 1978- 1. </a:t>
            </a:r>
            <a:r>
              <a:rPr lang="de-AT" dirty="0" err="1" smtClean="0"/>
              <a:t>Graphic</a:t>
            </a:r>
            <a:r>
              <a:rPr lang="de-AT" dirty="0" smtClean="0"/>
              <a:t> </a:t>
            </a:r>
            <a:r>
              <a:rPr lang="de-AT" dirty="0" err="1" smtClean="0"/>
              <a:t>Novel</a:t>
            </a:r>
            <a:endParaRPr lang="de-AT" dirty="0" smtClean="0"/>
          </a:p>
          <a:p>
            <a:pPr>
              <a:buFontTx/>
              <a:buChar char="-"/>
            </a:pPr>
            <a:r>
              <a:rPr lang="de-AT" dirty="0" smtClean="0"/>
              <a:t>für Erwachsene</a:t>
            </a:r>
          </a:p>
          <a:p>
            <a:pPr>
              <a:buFontTx/>
              <a:buChar char="-"/>
            </a:pPr>
            <a:r>
              <a:rPr lang="de-AT" dirty="0" smtClean="0"/>
              <a:t>Kurzgeschichten im NY der 1930er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145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77093" y="1825625"/>
            <a:ext cx="3103814" cy="435133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 smtClean="0"/>
              <a:t>Art </a:t>
            </a:r>
            <a:r>
              <a:rPr lang="de-AT" dirty="0" err="1" smtClean="0"/>
              <a:t>Spiegelman</a:t>
            </a:r>
            <a:r>
              <a:rPr lang="de-AT" dirty="0" smtClean="0"/>
              <a:t> „MAUS. A </a:t>
            </a:r>
            <a:r>
              <a:rPr lang="de-AT" dirty="0" err="1" smtClean="0"/>
              <a:t>Survivor‘s</a:t>
            </a:r>
            <a:r>
              <a:rPr lang="de-AT" dirty="0" smtClean="0"/>
              <a:t> Tale“ 1986</a:t>
            </a:r>
          </a:p>
          <a:p>
            <a:pPr>
              <a:buFontTx/>
              <a:buChar char="-"/>
            </a:pPr>
            <a:r>
              <a:rPr lang="de-AT" dirty="0" smtClean="0"/>
              <a:t>Vater überlebt KZ Auschwitz</a:t>
            </a:r>
          </a:p>
          <a:p>
            <a:pPr>
              <a:buFontTx/>
              <a:buChar char="-"/>
            </a:pPr>
            <a:r>
              <a:rPr lang="de-AT" dirty="0"/>
              <a:t>v</a:t>
            </a:r>
            <a:r>
              <a:rPr lang="de-AT" dirty="0" smtClean="0"/>
              <a:t>iel Kritik</a:t>
            </a:r>
          </a:p>
          <a:p>
            <a:pPr>
              <a:buFontTx/>
              <a:buChar char="-"/>
            </a:pPr>
            <a:r>
              <a:rPr lang="de-AT" dirty="0" smtClean="0"/>
              <a:t>Juden: Mäuse, Nazis: Katzen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3359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45270"/>
            <a:ext cx="5181600" cy="3512047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 smtClean="0"/>
              <a:t>Shaun Tan „Ein neues Land“ 2006</a:t>
            </a:r>
          </a:p>
          <a:p>
            <a:pPr>
              <a:buFontTx/>
              <a:buChar char="-"/>
            </a:pPr>
            <a:r>
              <a:rPr lang="de-AT" dirty="0" smtClean="0"/>
              <a:t>stummer </a:t>
            </a:r>
            <a:r>
              <a:rPr lang="de-AT" dirty="0" err="1" smtClean="0"/>
              <a:t>Graphic</a:t>
            </a:r>
            <a:r>
              <a:rPr lang="de-AT" dirty="0" smtClean="0"/>
              <a:t> </a:t>
            </a:r>
            <a:r>
              <a:rPr lang="de-AT" dirty="0" err="1" smtClean="0"/>
              <a:t>Novel</a:t>
            </a:r>
            <a:endParaRPr lang="de-AT" dirty="0" smtClean="0"/>
          </a:p>
          <a:p>
            <a:pPr>
              <a:buFontTx/>
              <a:buChar char="-"/>
            </a:pPr>
            <a:r>
              <a:rPr lang="de-AT" dirty="0" smtClean="0"/>
              <a:t>Auswanderergeschichte</a:t>
            </a:r>
          </a:p>
          <a:p>
            <a:pPr>
              <a:buFontTx/>
              <a:buChar char="-"/>
            </a:pPr>
            <a:r>
              <a:rPr lang="de-AT" dirty="0" smtClean="0"/>
              <a:t>Verständigung ohne Sprache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6249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894176" cy="4351338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 smtClean="0"/>
              <a:t>Stephen </a:t>
            </a:r>
            <a:r>
              <a:rPr lang="de-AT" dirty="0" err="1" smtClean="0"/>
              <a:t>Emond</a:t>
            </a:r>
            <a:r>
              <a:rPr lang="de-AT" dirty="0" smtClean="0"/>
              <a:t> „</a:t>
            </a:r>
            <a:r>
              <a:rPr lang="de-AT" dirty="0" err="1" smtClean="0"/>
              <a:t>Happyface</a:t>
            </a:r>
            <a:r>
              <a:rPr lang="de-AT" dirty="0" smtClean="0"/>
              <a:t>“ 2011</a:t>
            </a:r>
          </a:p>
          <a:p>
            <a:pPr marL="0" indent="0">
              <a:buNone/>
            </a:pPr>
            <a:r>
              <a:rPr lang="de-AT" dirty="0" smtClean="0"/>
              <a:t>- Tagebuch eines Teenagers: er ist immer nur ein Smiley</a:t>
            </a:r>
          </a:p>
          <a:p>
            <a:pPr>
              <a:buFontTx/>
              <a:buChar char="-"/>
            </a:pPr>
            <a:r>
              <a:rPr lang="de-AT" dirty="0" smtClean="0"/>
              <a:t>ähnlich für Kinder: „Gregs </a:t>
            </a:r>
            <a:r>
              <a:rPr lang="de-AT" dirty="0"/>
              <a:t>T</a:t>
            </a:r>
            <a:r>
              <a:rPr lang="de-AT" dirty="0" smtClean="0"/>
              <a:t>agebuch“ </a:t>
            </a:r>
          </a:p>
          <a:p>
            <a:pPr marL="0" indent="0">
              <a:buNone/>
            </a:pPr>
            <a:r>
              <a:rPr lang="de-AT" dirty="0" smtClean="0"/>
              <a:t>(2008 ff.)</a:t>
            </a:r>
            <a:endParaRPr lang="de-AT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1690688"/>
            <a:ext cx="31623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1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24000" y="2839244"/>
            <a:ext cx="3810000" cy="2324100"/>
          </a:xfrm>
          <a:prstGeom prst="rect">
            <a:avLst/>
          </a:prstGeom>
        </p:spPr>
      </p:pic>
      <p:sp>
        <p:nvSpPr>
          <p:cNvPr id="9" name="Inhaltsplatzhalt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/>
              <a:t>i</a:t>
            </a:r>
            <a:r>
              <a:rPr lang="de-AT" dirty="0" smtClean="0"/>
              <a:t>m Web als Vorlage für Computerspiele</a:t>
            </a:r>
          </a:p>
          <a:p>
            <a:r>
              <a:rPr lang="de-AT" dirty="0"/>
              <a:t>s</a:t>
            </a:r>
            <a:r>
              <a:rPr lang="de-AT" dirty="0" smtClean="0"/>
              <a:t>tändige Weiterentwicklung</a:t>
            </a:r>
          </a:p>
          <a:p>
            <a:r>
              <a:rPr lang="de-AT" dirty="0" smtClean="0"/>
              <a:t>„</a:t>
            </a:r>
            <a:r>
              <a:rPr lang="de-AT" dirty="0" err="1" smtClean="0"/>
              <a:t>Exoriare</a:t>
            </a:r>
            <a:r>
              <a:rPr lang="de-AT" dirty="0" smtClean="0"/>
              <a:t>“ 2009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7933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67E1A03A0E3684BAEA3075FEE4C389E" ma:contentTypeVersion="11" ma:contentTypeDescription="Ein neues Dokument erstellen." ma:contentTypeScope="" ma:versionID="a9e10702193db2aef36c1ce2153dbefc">
  <xsd:schema xmlns:xsd="http://www.w3.org/2001/XMLSchema" xmlns:xs="http://www.w3.org/2001/XMLSchema" xmlns:p="http://schemas.microsoft.com/office/2006/metadata/properties" xmlns:ns2="19eacbb0-5bb0-468a-8466-72eb143c026f" xmlns:ns3="bdad2038-e391-431e-a1b6-7ab6d02a20d3" targetNamespace="http://schemas.microsoft.com/office/2006/metadata/properties" ma:root="true" ma:fieldsID="90907162dd8295a37e0a2a5e31a34753" ns2:_="" ns3:_="">
    <xsd:import namespace="19eacbb0-5bb0-468a-8466-72eb143c026f"/>
    <xsd:import namespace="bdad2038-e391-431e-a1b6-7ab6d02a20d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eacbb0-5bb0-468a-8466-72eb143c02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ad2038-e391-431e-a1b6-7ab6d02a20d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dad2038-e391-431e-a1b6-7ab6d02a20d3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83C4-C4D5-41EB-BED1-29E4087198AD}"/>
</file>

<file path=customXml/itemProps2.xml><?xml version="1.0" encoding="utf-8"?>
<ds:datastoreItem xmlns:ds="http://schemas.openxmlformats.org/officeDocument/2006/customXml" ds:itemID="{5269446C-FEEE-4741-9213-2D46DD0B9A20}"/>
</file>

<file path=customXml/itemProps3.xml><?xml version="1.0" encoding="utf-8"?>
<ds:datastoreItem xmlns:ds="http://schemas.openxmlformats.org/officeDocument/2006/customXml" ds:itemID="{46178ACB-7E08-40D2-B486-D18DEDFF6D4A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Office PowerPoint</Application>
  <PresentationFormat>Breitbild</PresentationFormat>
  <Paragraphs>56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Graphic Novels</vt:lpstr>
      <vt:lpstr>Definition</vt:lpstr>
      <vt:lpstr>PowerPoint-Präsentation</vt:lpstr>
      <vt:lpstr>Geschichte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Marjane Satrapi </vt:lpstr>
      <vt:lpstr>Themen</vt:lpstr>
      <vt:lpstr>Film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Lisa</dc:creator>
  <cp:lastModifiedBy>Lisa</cp:lastModifiedBy>
  <cp:revision>19</cp:revision>
  <dcterms:created xsi:type="dcterms:W3CDTF">2015-10-25T12:10:16Z</dcterms:created>
  <dcterms:modified xsi:type="dcterms:W3CDTF">2015-10-25T14:05:34Z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0x010100367E1A03A0E3684BAEA3075FEE4C389E</vt:lpwstr>
  </property>
  <property fmtid="{D5CDD505-2E9C-101B-9397-08002B2CF9AE}" pid="3" name="Order">
    <vt:r8>179300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</Properties>
</file>

<file path=docProps/thumbnail.jpeg>
</file>